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0"/>
  </p:notesMasterIdLst>
  <p:sldIdLst>
    <p:sldId id="256" r:id="rId5"/>
    <p:sldId id="257" r:id="rId6"/>
    <p:sldId id="260" r:id="rId7"/>
    <p:sldId id="258" r:id="rId8"/>
    <p:sldId id="262" r:id="rId9"/>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Lato" panose="020F0502020204030203" pitchFamily="34" charset="0"/>
      <p:regular r:id="rId15"/>
      <p:bold r:id="rId16"/>
      <p:italic r:id="rId17"/>
      <p:boldItalic r:id="rId18"/>
    </p:embeddedFont>
    <p:embeddedFont>
      <p:font typeface="Lato Bold" panose="020F0502020204030203" pitchFamily="34" charset="0"/>
      <p:regular r:id="rId19"/>
      <p:bold r:id="rId20"/>
    </p:embeddedFont>
    <p:embeddedFont>
      <p:font typeface="Lato Bold Bold" panose="020B0604020202020204" charset="0"/>
      <p:regular r:id="rId21"/>
    </p:embeddedFont>
    <p:embeddedFont>
      <p:font typeface="Source Sans Pro" panose="020B0503030403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 Delaloye" initials="DD" lastIdx="2" clrIdx="0">
    <p:extLst>
      <p:ext uri="{19B8F6BF-5375-455C-9EA6-DF929625EA0E}">
        <p15:presenceInfo xmlns:p15="http://schemas.microsoft.com/office/powerpoint/2012/main" userId="S::Dani.Delaloye@mottmac.com::4a364b1f-7536-4e82-964b-44c3a2a1c3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16CE7-CDB6-4AAB-0BC5-AE3B2D4C7181}" v="8" dt="2023-06-07T16:13:01.623"/>
    <p1510:client id="{30DDD8FF-B4AB-432E-AF75-50DE1481D9EB}" v="7" dt="2022-10-25T18:36:59.771"/>
    <p1510:client id="{61E76E6B-0565-4C1D-94BA-A41A77D3343A}" v="2" dt="2022-10-25T23:57:06.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72112-B3A0-4679-BE1F-69EE46B5AD47}"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8B2A4-6CFB-40DD-A585-122D05A54AA0}" type="slidenum">
              <a:rPr lang="en-US" smtClean="0"/>
              <a:t>‹#›</a:t>
            </a:fld>
            <a:endParaRPr lang="en-US"/>
          </a:p>
        </p:txBody>
      </p:sp>
    </p:spTree>
    <p:extLst>
      <p:ext uri="{BB962C8B-B14F-4D97-AF65-F5344CB8AC3E}">
        <p14:creationId xmlns:p14="http://schemas.microsoft.com/office/powerpoint/2010/main" val="136963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F8B2A4-6CFB-40DD-A585-122D05A54AA0}" type="slidenum">
              <a:rPr lang="en-US" smtClean="0"/>
              <a:t>2</a:t>
            </a:fld>
            <a:endParaRPr lang="en-US"/>
          </a:p>
        </p:txBody>
      </p:sp>
    </p:spTree>
    <p:extLst>
      <p:ext uri="{BB962C8B-B14F-4D97-AF65-F5344CB8AC3E}">
        <p14:creationId xmlns:p14="http://schemas.microsoft.com/office/powerpoint/2010/main" val="220029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F8B2A4-6CFB-40DD-A585-122D05A54AA0}" type="slidenum">
              <a:rPr lang="en-US" smtClean="0"/>
              <a:t>4</a:t>
            </a:fld>
            <a:endParaRPr lang="en-US"/>
          </a:p>
        </p:txBody>
      </p:sp>
    </p:spTree>
    <p:extLst>
      <p:ext uri="{BB962C8B-B14F-4D97-AF65-F5344CB8AC3E}">
        <p14:creationId xmlns:p14="http://schemas.microsoft.com/office/powerpoint/2010/main" val="332596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A783C"/>
            </a:solidFill>
          </p:spPr>
        </p:sp>
      </p:grpSp>
      <p:pic>
        <p:nvPicPr>
          <p:cNvPr id="9" name="Picture 9"/>
          <p:cNvPicPr>
            <a:picLocks noChangeAspect="1"/>
          </p:cNvPicPr>
          <p:nvPr/>
        </p:nvPicPr>
        <p:blipFill>
          <a:blip r:embed="rId2"/>
          <a:srcRect l="17994" t="8467" r="56543" b="82050"/>
          <a:stretch>
            <a:fillRect/>
          </a:stretch>
        </p:blipFill>
        <p:spPr>
          <a:xfrm>
            <a:off x="5201590" y="1466658"/>
            <a:ext cx="7884820" cy="1651817"/>
          </a:xfrm>
          <a:prstGeom prst="rect">
            <a:avLst/>
          </a:prstGeom>
        </p:spPr>
      </p:pic>
      <p:sp>
        <p:nvSpPr>
          <p:cNvPr id="10" name="TextBox 10"/>
          <p:cNvSpPr txBox="1"/>
          <p:nvPr/>
        </p:nvSpPr>
        <p:spPr>
          <a:xfrm>
            <a:off x="1028700" y="4000500"/>
            <a:ext cx="16230600" cy="1392176"/>
          </a:xfrm>
          <a:prstGeom prst="rect">
            <a:avLst/>
          </a:prstGeom>
        </p:spPr>
        <p:txBody>
          <a:bodyPr lIns="0" tIns="0" rIns="0" bIns="0" rtlCol="0" anchor="t">
            <a:spAutoFit/>
          </a:bodyPr>
          <a:lstStyle/>
          <a:p>
            <a:pPr algn="ctr">
              <a:lnSpc>
                <a:spcPts val="12599"/>
              </a:lnSpc>
            </a:pPr>
            <a:r>
              <a:rPr lang="en-US" sz="6600">
                <a:solidFill>
                  <a:srgbClr val="000000"/>
                </a:solidFill>
                <a:latin typeface="Lato Bold Bold"/>
              </a:rPr>
              <a:t>Equity, Diversity, and Inclusion Moment</a:t>
            </a:r>
          </a:p>
        </p:txBody>
      </p:sp>
      <p:sp>
        <p:nvSpPr>
          <p:cNvPr id="11" name="TextBox 11"/>
          <p:cNvSpPr txBox="1"/>
          <p:nvPr/>
        </p:nvSpPr>
        <p:spPr>
          <a:xfrm>
            <a:off x="1760764" y="5905500"/>
            <a:ext cx="14766472" cy="579261"/>
          </a:xfrm>
          <a:prstGeom prst="rect">
            <a:avLst/>
          </a:prstGeom>
        </p:spPr>
        <p:txBody>
          <a:bodyPr lIns="0" tIns="0" rIns="0" bIns="0" rtlCol="0" anchor="t">
            <a:spAutoFit/>
          </a:bodyPr>
          <a:lstStyle/>
          <a:p>
            <a:pPr algn="ctr">
              <a:lnSpc>
                <a:spcPts val="5040"/>
              </a:lnSpc>
            </a:pPr>
            <a:r>
              <a:rPr lang="en-US" sz="3600">
                <a:solidFill>
                  <a:srgbClr val="000000"/>
                </a:solidFill>
                <a:latin typeface="Lato"/>
              </a:rPr>
              <a:t>Indigenous Land Acknowledgement</a:t>
            </a:r>
          </a:p>
        </p:txBody>
      </p:sp>
      <p:sp>
        <p:nvSpPr>
          <p:cNvPr id="12" name="TextBox 12"/>
          <p:cNvSpPr txBox="1"/>
          <p:nvPr/>
        </p:nvSpPr>
        <p:spPr>
          <a:xfrm>
            <a:off x="1047750" y="287655"/>
            <a:ext cx="5178417" cy="405765"/>
          </a:xfrm>
          <a:prstGeom prst="rect">
            <a:avLst/>
          </a:prstGeom>
        </p:spPr>
        <p:txBody>
          <a:bodyPr lIns="0" tIns="0" rIns="0" bIns="0" rtlCol="0" anchor="t">
            <a:spAutoFit/>
          </a:bodyPr>
          <a:lstStyle/>
          <a:p>
            <a:pPr>
              <a:lnSpc>
                <a:spcPts val="3359"/>
              </a:lnSpc>
            </a:pPr>
            <a:r>
              <a:rPr lang="en-US" sz="2400">
                <a:solidFill>
                  <a:srgbClr val="FFFFFF"/>
                </a:solidFill>
                <a:latin typeface="Lato"/>
              </a:rPr>
              <a:t>Tunnelling Association of Canada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A783C"/>
            </a:solidFill>
          </p:spPr>
        </p:sp>
      </p:grpSp>
      <p:pic>
        <p:nvPicPr>
          <p:cNvPr id="4" name="Picture 4"/>
          <p:cNvPicPr>
            <a:picLocks noChangeAspect="1"/>
          </p:cNvPicPr>
          <p:nvPr/>
        </p:nvPicPr>
        <p:blipFill>
          <a:blip r:embed="rId3"/>
          <a:srcRect t="37228" b="37228"/>
          <a:stretch>
            <a:fillRect/>
          </a:stretch>
        </p:blipFill>
        <p:spPr>
          <a:xfrm>
            <a:off x="0" y="1028700"/>
            <a:ext cx="18288000" cy="3117990"/>
          </a:xfrm>
          <a:prstGeom prst="rect">
            <a:avLst/>
          </a:prstGeom>
        </p:spPr>
      </p:pic>
      <p:sp>
        <p:nvSpPr>
          <p:cNvPr id="5" name="TextBox 5"/>
          <p:cNvSpPr txBox="1"/>
          <p:nvPr/>
        </p:nvSpPr>
        <p:spPr>
          <a:xfrm>
            <a:off x="4629608" y="4543966"/>
            <a:ext cx="10305591" cy="2049022"/>
          </a:xfrm>
          <a:prstGeom prst="rect">
            <a:avLst/>
          </a:prstGeom>
        </p:spPr>
        <p:txBody>
          <a:bodyPr wrap="square" lIns="0" tIns="0" rIns="0" bIns="0" rtlCol="0" anchor="t">
            <a:spAutoFit/>
          </a:bodyPr>
          <a:lstStyle/>
          <a:p>
            <a:pPr>
              <a:lnSpc>
                <a:spcPts val="8399"/>
              </a:lnSpc>
            </a:pPr>
            <a:r>
              <a:rPr lang="en-US" sz="5999">
                <a:solidFill>
                  <a:srgbClr val="061313"/>
                </a:solidFill>
                <a:latin typeface="Lato Bold Bold"/>
              </a:rPr>
              <a:t>Why is indigenous land acknowledgment important?</a:t>
            </a:r>
          </a:p>
        </p:txBody>
      </p:sp>
      <p:sp>
        <p:nvSpPr>
          <p:cNvPr id="6" name="TextBox 6"/>
          <p:cNvSpPr txBox="1"/>
          <p:nvPr/>
        </p:nvSpPr>
        <p:spPr>
          <a:xfrm>
            <a:off x="4629608" y="6805299"/>
            <a:ext cx="9028781" cy="3008644"/>
          </a:xfrm>
          <a:prstGeom prst="rect">
            <a:avLst/>
          </a:prstGeom>
        </p:spPr>
        <p:txBody>
          <a:bodyPr lIns="0" tIns="0" rIns="0" bIns="0" rtlCol="0" anchor="t">
            <a:spAutoFit/>
          </a:bodyPr>
          <a:lstStyle/>
          <a:p>
            <a:pPr algn="just">
              <a:lnSpc>
                <a:spcPts val="3359"/>
              </a:lnSpc>
              <a:spcBef>
                <a:spcPct val="0"/>
              </a:spcBef>
            </a:pPr>
            <a:r>
              <a:rPr lang="en-US" sz="2400">
                <a:solidFill>
                  <a:srgbClr val="545454"/>
                </a:solidFill>
                <a:latin typeface="Lato"/>
              </a:rPr>
              <a:t>“It is important to understand the longstanding history that has brought you to reside on the land, and to seek to understand your place within that history. Land acknowledgements do not exist in a past tense, or historical context: colonialism is a current ongoing process, and we need to build our mindfulness of our present participation.”</a:t>
            </a:r>
          </a:p>
          <a:p>
            <a:pPr algn="just">
              <a:lnSpc>
                <a:spcPts val="3359"/>
              </a:lnSpc>
              <a:spcBef>
                <a:spcPct val="0"/>
              </a:spcBef>
            </a:pPr>
            <a:r>
              <a:rPr lang="en-US" sz="2400">
                <a:solidFill>
                  <a:srgbClr val="545454"/>
                </a:solidFill>
                <a:latin typeface="Lato"/>
              </a:rPr>
              <a:t>– Northwestern University</a:t>
            </a:r>
            <a:endParaRPr lang="en-US" sz="2400" baseline="30000">
              <a:solidFill>
                <a:srgbClr val="545454"/>
              </a:solidFill>
              <a:latin typeface="Lato"/>
            </a:endParaRPr>
          </a:p>
        </p:txBody>
      </p:sp>
      <p:sp>
        <p:nvSpPr>
          <p:cNvPr id="7" name="TextBox 7"/>
          <p:cNvSpPr txBox="1"/>
          <p:nvPr/>
        </p:nvSpPr>
        <p:spPr>
          <a:xfrm>
            <a:off x="12061833" y="287655"/>
            <a:ext cx="5178417" cy="405765"/>
          </a:xfrm>
          <a:prstGeom prst="rect">
            <a:avLst/>
          </a:prstGeom>
        </p:spPr>
        <p:txBody>
          <a:bodyPr lIns="0" tIns="0" rIns="0" bIns="0" rtlCol="0" anchor="t">
            <a:spAutoFit/>
          </a:bodyPr>
          <a:lstStyle/>
          <a:p>
            <a:pPr algn="r">
              <a:lnSpc>
                <a:spcPts val="3359"/>
              </a:lnSpc>
            </a:pPr>
            <a:r>
              <a:rPr lang="en-US" sz="2400">
                <a:solidFill>
                  <a:srgbClr val="FFFFFF"/>
                </a:solidFill>
                <a:latin typeface="Lato"/>
              </a:rPr>
              <a:t>Tunnelling Association of Canada</a:t>
            </a:r>
          </a:p>
        </p:txBody>
      </p:sp>
      <p:sp>
        <p:nvSpPr>
          <p:cNvPr id="8" name="TextBox 8"/>
          <p:cNvSpPr txBox="1"/>
          <p:nvPr/>
        </p:nvSpPr>
        <p:spPr>
          <a:xfrm>
            <a:off x="12080883" y="9408178"/>
            <a:ext cx="5178417" cy="405765"/>
          </a:xfrm>
          <a:prstGeom prst="rect">
            <a:avLst/>
          </a:prstGeom>
        </p:spPr>
        <p:txBody>
          <a:bodyPr lIns="0" tIns="0" rIns="0" bIns="0" rtlCol="0" anchor="t">
            <a:spAutoFit/>
          </a:bodyPr>
          <a:lstStyle/>
          <a:p>
            <a:pPr algn="r">
              <a:lnSpc>
                <a:spcPts val="3359"/>
              </a:lnSpc>
            </a:pPr>
            <a:r>
              <a:rPr lang="en-US" sz="2400">
                <a:solidFill>
                  <a:srgbClr val="1A783C"/>
                </a:solidFill>
                <a:latin typeface="Lato Bold"/>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A783C"/>
            </a:solidFill>
          </p:spPr>
        </p:sp>
      </p:grpSp>
      <p:grpSp>
        <p:nvGrpSpPr>
          <p:cNvPr id="4" name="Group 4"/>
          <p:cNvGrpSpPr/>
          <p:nvPr/>
        </p:nvGrpSpPr>
        <p:grpSpPr>
          <a:xfrm>
            <a:off x="4704534" y="2753951"/>
            <a:ext cx="13583466" cy="7606791"/>
            <a:chOff x="0" y="0"/>
            <a:chExt cx="32135417" cy="17995951"/>
          </a:xfrm>
        </p:grpSpPr>
        <p:sp>
          <p:nvSpPr>
            <p:cNvPr id="5" name="Freeform 5"/>
            <p:cNvSpPr/>
            <p:nvPr/>
          </p:nvSpPr>
          <p:spPr>
            <a:xfrm>
              <a:off x="0" y="0"/>
              <a:ext cx="32135418" cy="17995951"/>
            </a:xfrm>
            <a:custGeom>
              <a:avLst/>
              <a:gdLst/>
              <a:ahLst/>
              <a:cxnLst/>
              <a:rect l="l" t="t" r="r" b="b"/>
              <a:pathLst>
                <a:path w="32135418" h="17995951">
                  <a:moveTo>
                    <a:pt x="0" y="0"/>
                  </a:moveTo>
                  <a:lnTo>
                    <a:pt x="32135418" y="0"/>
                  </a:lnTo>
                  <a:lnTo>
                    <a:pt x="32135418" y="17995951"/>
                  </a:lnTo>
                  <a:lnTo>
                    <a:pt x="0" y="17995951"/>
                  </a:lnTo>
                  <a:close/>
                </a:path>
              </a:pathLst>
            </a:custGeom>
            <a:solidFill>
              <a:srgbClr val="EEEEEF"/>
            </a:solidFill>
          </p:spPr>
        </p:sp>
      </p:grpSp>
      <p:pic>
        <p:nvPicPr>
          <p:cNvPr id="6" name="Picture 6"/>
          <p:cNvPicPr>
            <a:picLocks noChangeAspect="1"/>
          </p:cNvPicPr>
          <p:nvPr/>
        </p:nvPicPr>
        <p:blipFill>
          <a:blip r:embed="rId2"/>
          <a:srcRect t="3750" b="3750"/>
          <a:stretch>
            <a:fillRect/>
          </a:stretch>
        </p:blipFill>
        <p:spPr>
          <a:xfrm>
            <a:off x="2683107" y="3210954"/>
            <a:ext cx="4042855" cy="2491491"/>
          </a:xfrm>
          <a:prstGeom prst="rect">
            <a:avLst/>
          </a:prstGeom>
        </p:spPr>
      </p:pic>
      <p:sp>
        <p:nvSpPr>
          <p:cNvPr id="10" name="TextBox 10"/>
          <p:cNvSpPr txBox="1"/>
          <p:nvPr/>
        </p:nvSpPr>
        <p:spPr>
          <a:xfrm>
            <a:off x="7620000" y="3122054"/>
            <a:ext cx="8458446" cy="4312847"/>
          </a:xfrm>
          <a:prstGeom prst="rect">
            <a:avLst/>
          </a:prstGeom>
        </p:spPr>
        <p:txBody>
          <a:bodyPr lIns="0" tIns="0" rIns="0" bIns="0" rtlCol="0" anchor="t">
            <a:spAutoFit/>
          </a:bodyPr>
          <a:lstStyle/>
          <a:p>
            <a:pPr marL="342900" indent="-342900">
              <a:lnSpc>
                <a:spcPct val="200000"/>
              </a:lnSpc>
              <a:buFont typeface="Arial" panose="020B0604020202020204" pitchFamily="34" charset="0"/>
              <a:buChar char="•"/>
            </a:pPr>
            <a:r>
              <a:rPr lang="en-US" sz="2400" dirty="0">
                <a:solidFill>
                  <a:srgbClr val="545454"/>
                </a:solidFill>
                <a:latin typeface="Lato"/>
              </a:rPr>
              <a:t>Reflect on why you are doing a land acknowledgement</a:t>
            </a:r>
          </a:p>
          <a:p>
            <a:pPr marL="342900" indent="-342900">
              <a:lnSpc>
                <a:spcPct val="200000"/>
              </a:lnSpc>
              <a:buFont typeface="Arial" panose="020B0604020202020204" pitchFamily="34" charset="0"/>
              <a:buChar char="•"/>
            </a:pPr>
            <a:r>
              <a:rPr lang="en-US" sz="2400" dirty="0">
                <a:solidFill>
                  <a:srgbClr val="545454"/>
                </a:solidFill>
                <a:latin typeface="Lato"/>
              </a:rPr>
              <a:t>Research the Indigenous people to whom the land belongs</a:t>
            </a:r>
          </a:p>
          <a:p>
            <a:pPr marL="342900" indent="-342900">
              <a:lnSpc>
                <a:spcPct val="200000"/>
              </a:lnSpc>
              <a:buFont typeface="Arial" panose="020B0604020202020204" pitchFamily="34" charset="0"/>
              <a:buChar char="•"/>
            </a:pPr>
            <a:r>
              <a:rPr lang="en-US" sz="2400" dirty="0">
                <a:solidFill>
                  <a:srgbClr val="545454"/>
                </a:solidFill>
                <a:latin typeface="Lato"/>
              </a:rPr>
              <a:t>Practice the correct pronunciation of the names of the Tribes, Nations, or bands, and places and individuals you are including in the acknowledgement</a:t>
            </a:r>
          </a:p>
          <a:p>
            <a:pPr marL="342900" indent="-342900">
              <a:lnSpc>
                <a:spcPct val="200000"/>
              </a:lnSpc>
              <a:buFont typeface="Arial" panose="020B0604020202020204" pitchFamily="34" charset="0"/>
              <a:buChar char="•"/>
            </a:pPr>
            <a:r>
              <a:rPr lang="en-US" sz="2400" dirty="0">
                <a:solidFill>
                  <a:srgbClr val="545454"/>
                </a:solidFill>
                <a:latin typeface="Lato"/>
              </a:rPr>
              <a:t>Use past, present, and future tenses</a:t>
            </a:r>
          </a:p>
        </p:txBody>
      </p:sp>
      <p:sp>
        <p:nvSpPr>
          <p:cNvPr id="11" name="TextBox 11"/>
          <p:cNvSpPr txBox="1"/>
          <p:nvPr/>
        </p:nvSpPr>
        <p:spPr>
          <a:xfrm>
            <a:off x="1028700" y="1720511"/>
            <a:ext cx="14744700" cy="971804"/>
          </a:xfrm>
          <a:prstGeom prst="rect">
            <a:avLst/>
          </a:prstGeom>
        </p:spPr>
        <p:txBody>
          <a:bodyPr wrap="square" lIns="0" tIns="0" rIns="0" bIns="0" rtlCol="0" anchor="t">
            <a:spAutoFit/>
          </a:bodyPr>
          <a:lstStyle/>
          <a:p>
            <a:pPr>
              <a:lnSpc>
                <a:spcPts val="8400"/>
              </a:lnSpc>
            </a:pPr>
            <a:r>
              <a:rPr lang="en-US" sz="6000" dirty="0">
                <a:solidFill>
                  <a:srgbClr val="000000"/>
                </a:solidFill>
                <a:latin typeface="Lato Bold Bold"/>
              </a:rPr>
              <a:t>Tips for creating a land acknowledgment</a:t>
            </a:r>
          </a:p>
        </p:txBody>
      </p:sp>
      <p:sp>
        <p:nvSpPr>
          <p:cNvPr id="12" name="TextBox 12"/>
          <p:cNvSpPr txBox="1"/>
          <p:nvPr/>
        </p:nvSpPr>
        <p:spPr>
          <a:xfrm>
            <a:off x="12061833" y="287655"/>
            <a:ext cx="5178417" cy="405765"/>
          </a:xfrm>
          <a:prstGeom prst="rect">
            <a:avLst/>
          </a:prstGeom>
        </p:spPr>
        <p:txBody>
          <a:bodyPr lIns="0" tIns="0" rIns="0" bIns="0" rtlCol="0" anchor="t">
            <a:spAutoFit/>
          </a:bodyPr>
          <a:lstStyle/>
          <a:p>
            <a:pPr algn="r">
              <a:lnSpc>
                <a:spcPts val="3359"/>
              </a:lnSpc>
            </a:pPr>
            <a:r>
              <a:rPr lang="en-US" sz="2400">
                <a:solidFill>
                  <a:srgbClr val="FFFFFF"/>
                </a:solidFill>
                <a:latin typeface="Lato"/>
              </a:rPr>
              <a:t>Tunnelling Association of Canada</a:t>
            </a:r>
          </a:p>
        </p:txBody>
      </p:sp>
      <p:pic>
        <p:nvPicPr>
          <p:cNvPr id="13" name="Picture 13"/>
          <p:cNvPicPr>
            <a:picLocks noChangeAspect="1"/>
          </p:cNvPicPr>
          <p:nvPr/>
        </p:nvPicPr>
        <p:blipFill>
          <a:blip r:embed="rId3"/>
          <a:srcRect t="3837" b="3837"/>
          <a:stretch>
            <a:fillRect/>
          </a:stretch>
        </p:blipFill>
        <p:spPr>
          <a:xfrm>
            <a:off x="2683107" y="6519159"/>
            <a:ext cx="4042855" cy="2491491"/>
          </a:xfrm>
          <a:prstGeom prst="rect">
            <a:avLst/>
          </a:prstGeom>
        </p:spPr>
      </p:pic>
      <p:sp>
        <p:nvSpPr>
          <p:cNvPr id="14" name="TextBox 14"/>
          <p:cNvSpPr txBox="1"/>
          <p:nvPr/>
        </p:nvSpPr>
        <p:spPr>
          <a:xfrm>
            <a:off x="12080883" y="9408178"/>
            <a:ext cx="5178417" cy="405765"/>
          </a:xfrm>
          <a:prstGeom prst="rect">
            <a:avLst/>
          </a:prstGeom>
        </p:spPr>
        <p:txBody>
          <a:bodyPr lIns="0" tIns="0" rIns="0" bIns="0" rtlCol="0" anchor="t">
            <a:spAutoFit/>
          </a:bodyPr>
          <a:lstStyle/>
          <a:p>
            <a:pPr algn="r">
              <a:lnSpc>
                <a:spcPts val="3359"/>
              </a:lnSpc>
            </a:pPr>
            <a:r>
              <a:rPr lang="en-US" sz="2400">
                <a:solidFill>
                  <a:srgbClr val="1A783C"/>
                </a:solidFill>
                <a:latin typeface="Lato Bold"/>
              </a:rPr>
              <a:t>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28700"/>
            <a:chOff x="0" y="0"/>
            <a:chExt cx="22991997" cy="1293300"/>
          </a:xfrm>
        </p:grpSpPr>
        <p:sp>
          <p:nvSpPr>
            <p:cNvPr id="4" name="Freeform 4"/>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A783C"/>
            </a:solidFill>
          </p:spPr>
        </p:sp>
      </p:grpSp>
      <p:sp>
        <p:nvSpPr>
          <p:cNvPr id="5" name="TextBox 5"/>
          <p:cNvSpPr txBox="1"/>
          <p:nvPr/>
        </p:nvSpPr>
        <p:spPr>
          <a:xfrm>
            <a:off x="12061833" y="287655"/>
            <a:ext cx="5178417" cy="405765"/>
          </a:xfrm>
          <a:prstGeom prst="rect">
            <a:avLst/>
          </a:prstGeom>
        </p:spPr>
        <p:txBody>
          <a:bodyPr lIns="0" tIns="0" rIns="0" bIns="0" rtlCol="0" anchor="t">
            <a:spAutoFit/>
          </a:bodyPr>
          <a:lstStyle/>
          <a:p>
            <a:pPr algn="r">
              <a:lnSpc>
                <a:spcPts val="3359"/>
              </a:lnSpc>
            </a:pPr>
            <a:r>
              <a:rPr lang="en-US" sz="2400">
                <a:solidFill>
                  <a:srgbClr val="FFFFFF"/>
                </a:solidFill>
                <a:latin typeface="Lato"/>
              </a:rPr>
              <a:t>Tunnelling Association of Canada</a:t>
            </a:r>
          </a:p>
        </p:txBody>
      </p:sp>
      <p:sp>
        <p:nvSpPr>
          <p:cNvPr id="6" name="TextBox 6"/>
          <p:cNvSpPr txBox="1"/>
          <p:nvPr/>
        </p:nvSpPr>
        <p:spPr>
          <a:xfrm>
            <a:off x="12080883" y="9408178"/>
            <a:ext cx="5178417" cy="405765"/>
          </a:xfrm>
          <a:prstGeom prst="rect">
            <a:avLst/>
          </a:prstGeom>
        </p:spPr>
        <p:txBody>
          <a:bodyPr lIns="0" tIns="0" rIns="0" bIns="0" rtlCol="0" anchor="t">
            <a:spAutoFit/>
          </a:bodyPr>
          <a:lstStyle/>
          <a:p>
            <a:pPr algn="r">
              <a:lnSpc>
                <a:spcPts val="3359"/>
              </a:lnSpc>
            </a:pPr>
            <a:r>
              <a:rPr lang="en-US" sz="2400">
                <a:solidFill>
                  <a:srgbClr val="000000"/>
                </a:solidFill>
                <a:latin typeface="Source Sans Pro"/>
              </a:rPr>
              <a:t>3</a:t>
            </a:r>
          </a:p>
        </p:txBody>
      </p:sp>
      <p:sp>
        <p:nvSpPr>
          <p:cNvPr id="9" name="TextBox 9"/>
          <p:cNvSpPr txBox="1"/>
          <p:nvPr/>
        </p:nvSpPr>
        <p:spPr>
          <a:xfrm>
            <a:off x="6634304" y="1478275"/>
            <a:ext cx="5019391" cy="971804"/>
          </a:xfrm>
          <a:prstGeom prst="rect">
            <a:avLst/>
          </a:prstGeom>
        </p:spPr>
        <p:txBody>
          <a:bodyPr lIns="0" tIns="0" rIns="0" bIns="0" rtlCol="0" anchor="t">
            <a:spAutoFit/>
          </a:bodyPr>
          <a:lstStyle/>
          <a:p>
            <a:pPr algn="ctr">
              <a:lnSpc>
                <a:spcPts val="8400"/>
              </a:lnSpc>
            </a:pPr>
            <a:r>
              <a:rPr lang="en-US" sz="6000" dirty="0">
                <a:solidFill>
                  <a:srgbClr val="061313"/>
                </a:solidFill>
                <a:latin typeface="Lato Bold Bold"/>
              </a:rPr>
              <a:t>Example</a:t>
            </a:r>
          </a:p>
        </p:txBody>
      </p:sp>
      <p:pic>
        <p:nvPicPr>
          <p:cNvPr id="12" name="Picture 11">
            <a:extLst>
              <a:ext uri="{FF2B5EF4-FFF2-40B4-BE49-F238E27FC236}">
                <a16:creationId xmlns:a16="http://schemas.microsoft.com/office/drawing/2014/main" id="{46C5534C-6C5F-43E0-BB75-2A48CBA22DA5}"/>
              </a:ext>
            </a:extLst>
          </p:cNvPr>
          <p:cNvPicPr>
            <a:picLocks noChangeAspect="1"/>
          </p:cNvPicPr>
          <p:nvPr/>
        </p:nvPicPr>
        <p:blipFill>
          <a:blip r:embed="rId4"/>
          <a:stretch>
            <a:fillRect/>
          </a:stretch>
        </p:blipFill>
        <p:spPr>
          <a:xfrm>
            <a:off x="7799658" y="2899654"/>
            <a:ext cx="9440592" cy="72304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A783C"/>
            </a:solidFill>
          </p:spPr>
        </p:sp>
      </p:grpSp>
      <p:grpSp>
        <p:nvGrpSpPr>
          <p:cNvPr id="4" name="Group 4"/>
          <p:cNvGrpSpPr/>
          <p:nvPr/>
        </p:nvGrpSpPr>
        <p:grpSpPr>
          <a:xfrm>
            <a:off x="8078224" y="8697942"/>
            <a:ext cx="2131553" cy="774671"/>
            <a:chOff x="0" y="0"/>
            <a:chExt cx="2842071" cy="1032894"/>
          </a:xfrm>
        </p:grpSpPr>
        <p:grpSp>
          <p:nvGrpSpPr>
            <p:cNvPr id="5" name="Group 5"/>
            <p:cNvGrpSpPr/>
            <p:nvPr/>
          </p:nvGrpSpPr>
          <p:grpSpPr>
            <a:xfrm>
              <a:off x="0" y="0"/>
              <a:ext cx="2842071" cy="1032894"/>
              <a:chOff x="0" y="0"/>
              <a:chExt cx="1913890" cy="695566"/>
            </a:xfrm>
          </p:grpSpPr>
          <p:sp>
            <p:nvSpPr>
              <p:cNvPr id="6" name="Freeform 6"/>
              <p:cNvSpPr/>
              <p:nvPr/>
            </p:nvSpPr>
            <p:spPr>
              <a:xfrm>
                <a:off x="31750" y="31750"/>
                <a:ext cx="1850390" cy="632066"/>
              </a:xfrm>
              <a:custGeom>
                <a:avLst/>
                <a:gdLst/>
                <a:ahLst/>
                <a:cxnLst/>
                <a:rect l="l" t="t" r="r" b="b"/>
                <a:pathLst>
                  <a:path w="1850390" h="632066">
                    <a:moveTo>
                      <a:pt x="1757680" y="632066"/>
                    </a:moveTo>
                    <a:lnTo>
                      <a:pt x="92710" y="632066"/>
                    </a:lnTo>
                    <a:cubicBezTo>
                      <a:pt x="41910" y="632066"/>
                      <a:pt x="0" y="590156"/>
                      <a:pt x="0" y="539356"/>
                    </a:cubicBezTo>
                    <a:lnTo>
                      <a:pt x="0" y="92710"/>
                    </a:lnTo>
                    <a:cubicBezTo>
                      <a:pt x="0" y="41910"/>
                      <a:pt x="41910" y="0"/>
                      <a:pt x="92710" y="0"/>
                    </a:cubicBezTo>
                    <a:lnTo>
                      <a:pt x="1756410" y="0"/>
                    </a:lnTo>
                    <a:cubicBezTo>
                      <a:pt x="1807210" y="0"/>
                      <a:pt x="1849120" y="41910"/>
                      <a:pt x="1849120" y="92710"/>
                    </a:cubicBezTo>
                    <a:lnTo>
                      <a:pt x="1849120" y="538086"/>
                    </a:lnTo>
                    <a:cubicBezTo>
                      <a:pt x="1850390" y="590156"/>
                      <a:pt x="1808480" y="632066"/>
                      <a:pt x="1757680" y="632066"/>
                    </a:cubicBezTo>
                    <a:close/>
                  </a:path>
                </a:pathLst>
              </a:custGeom>
              <a:solidFill>
                <a:srgbClr val="FFFFFF"/>
              </a:solidFill>
            </p:spPr>
          </p:sp>
          <p:sp>
            <p:nvSpPr>
              <p:cNvPr id="7" name="Freeform 7"/>
              <p:cNvSpPr/>
              <p:nvPr/>
            </p:nvSpPr>
            <p:spPr>
              <a:xfrm>
                <a:off x="0" y="0"/>
                <a:ext cx="1913890" cy="695566"/>
              </a:xfrm>
              <a:custGeom>
                <a:avLst/>
                <a:gdLst/>
                <a:ahLst/>
                <a:cxnLst/>
                <a:rect l="l" t="t" r="r" b="b"/>
                <a:pathLst>
                  <a:path w="1913890" h="695566">
                    <a:moveTo>
                      <a:pt x="1789430" y="59690"/>
                    </a:moveTo>
                    <a:cubicBezTo>
                      <a:pt x="1824990" y="59690"/>
                      <a:pt x="1854200" y="88900"/>
                      <a:pt x="1854200" y="124460"/>
                    </a:cubicBezTo>
                    <a:lnTo>
                      <a:pt x="1854200" y="571106"/>
                    </a:lnTo>
                    <a:cubicBezTo>
                      <a:pt x="1854200" y="606666"/>
                      <a:pt x="1824990" y="635876"/>
                      <a:pt x="1789430" y="635876"/>
                    </a:cubicBezTo>
                    <a:lnTo>
                      <a:pt x="124460" y="635876"/>
                    </a:lnTo>
                    <a:cubicBezTo>
                      <a:pt x="88900" y="635876"/>
                      <a:pt x="59690" y="606666"/>
                      <a:pt x="59690" y="571106"/>
                    </a:cubicBezTo>
                    <a:lnTo>
                      <a:pt x="59690" y="124460"/>
                    </a:lnTo>
                    <a:cubicBezTo>
                      <a:pt x="59690" y="88900"/>
                      <a:pt x="88900" y="59690"/>
                      <a:pt x="124460" y="59690"/>
                    </a:cubicBezTo>
                    <a:lnTo>
                      <a:pt x="1789430" y="59690"/>
                    </a:lnTo>
                    <a:moveTo>
                      <a:pt x="1789430" y="0"/>
                    </a:moveTo>
                    <a:lnTo>
                      <a:pt x="124460" y="0"/>
                    </a:lnTo>
                    <a:cubicBezTo>
                      <a:pt x="55880" y="0"/>
                      <a:pt x="0" y="55880"/>
                      <a:pt x="0" y="124460"/>
                    </a:cubicBezTo>
                    <a:lnTo>
                      <a:pt x="0" y="571106"/>
                    </a:lnTo>
                    <a:cubicBezTo>
                      <a:pt x="0" y="639686"/>
                      <a:pt x="55880" y="695566"/>
                      <a:pt x="124460" y="695566"/>
                    </a:cubicBezTo>
                    <a:lnTo>
                      <a:pt x="1789430" y="695566"/>
                    </a:lnTo>
                    <a:cubicBezTo>
                      <a:pt x="1858010" y="695566"/>
                      <a:pt x="1913890" y="639686"/>
                      <a:pt x="1913890" y="571106"/>
                    </a:cubicBezTo>
                    <a:lnTo>
                      <a:pt x="1913890" y="124460"/>
                    </a:lnTo>
                    <a:cubicBezTo>
                      <a:pt x="1913890" y="55880"/>
                      <a:pt x="1858010" y="0"/>
                      <a:pt x="1789430" y="0"/>
                    </a:cubicBezTo>
                    <a:close/>
                  </a:path>
                </a:pathLst>
              </a:custGeom>
              <a:solidFill>
                <a:srgbClr val="1A783C"/>
              </a:solidFill>
            </p:spPr>
          </p:sp>
        </p:grpSp>
        <p:sp>
          <p:nvSpPr>
            <p:cNvPr id="8" name="TextBox 8"/>
            <p:cNvSpPr txBox="1"/>
            <p:nvPr/>
          </p:nvSpPr>
          <p:spPr>
            <a:xfrm>
              <a:off x="81575" y="230062"/>
              <a:ext cx="2678920" cy="525145"/>
            </a:xfrm>
            <a:prstGeom prst="rect">
              <a:avLst/>
            </a:prstGeom>
          </p:spPr>
          <p:txBody>
            <a:bodyPr lIns="0" tIns="0" rIns="0" bIns="0" rtlCol="0" anchor="t">
              <a:spAutoFit/>
            </a:bodyPr>
            <a:lstStyle/>
            <a:p>
              <a:pPr algn="ctr">
                <a:lnSpc>
                  <a:spcPts val="3359"/>
                </a:lnSpc>
              </a:pPr>
              <a:r>
                <a:rPr lang="en-US" sz="2400">
                  <a:solidFill>
                    <a:srgbClr val="061313"/>
                  </a:solidFill>
                  <a:latin typeface="Lato"/>
                </a:rPr>
                <a:t>The End</a:t>
              </a:r>
            </a:p>
          </p:txBody>
        </p:sp>
      </p:grpSp>
      <p:sp>
        <p:nvSpPr>
          <p:cNvPr id="9" name="TextBox 9"/>
          <p:cNvSpPr txBox="1"/>
          <p:nvPr/>
        </p:nvSpPr>
        <p:spPr>
          <a:xfrm>
            <a:off x="1028700" y="4000500"/>
            <a:ext cx="16230600" cy="1543050"/>
          </a:xfrm>
          <a:prstGeom prst="rect">
            <a:avLst/>
          </a:prstGeom>
        </p:spPr>
        <p:txBody>
          <a:bodyPr lIns="0" tIns="0" rIns="0" bIns="0" rtlCol="0" anchor="t">
            <a:spAutoFit/>
          </a:bodyPr>
          <a:lstStyle/>
          <a:p>
            <a:pPr algn="ctr">
              <a:lnSpc>
                <a:spcPts val="12599"/>
              </a:lnSpc>
            </a:pPr>
            <a:r>
              <a:rPr lang="en-US" sz="9000">
                <a:solidFill>
                  <a:srgbClr val="061313"/>
                </a:solidFill>
                <a:latin typeface="Lato Bold Bold"/>
              </a:rPr>
              <a:t>Thank you!</a:t>
            </a:r>
          </a:p>
        </p:txBody>
      </p:sp>
      <p:sp>
        <p:nvSpPr>
          <p:cNvPr id="10" name="TextBox 10"/>
          <p:cNvSpPr txBox="1"/>
          <p:nvPr/>
        </p:nvSpPr>
        <p:spPr>
          <a:xfrm>
            <a:off x="1047750" y="287655"/>
            <a:ext cx="5178417" cy="405765"/>
          </a:xfrm>
          <a:prstGeom prst="rect">
            <a:avLst/>
          </a:prstGeom>
        </p:spPr>
        <p:txBody>
          <a:bodyPr lIns="0" tIns="0" rIns="0" bIns="0" rtlCol="0" anchor="t">
            <a:spAutoFit/>
          </a:bodyPr>
          <a:lstStyle/>
          <a:p>
            <a:pPr>
              <a:lnSpc>
                <a:spcPts val="3359"/>
              </a:lnSpc>
            </a:pPr>
            <a:r>
              <a:rPr lang="en-US" sz="2400">
                <a:solidFill>
                  <a:srgbClr val="FFFFFF"/>
                </a:solidFill>
                <a:latin typeface="Lato"/>
              </a:rPr>
              <a:t>Tunnelling Association of Canada</a:t>
            </a:r>
          </a:p>
        </p:txBody>
      </p:sp>
      <p:sp>
        <p:nvSpPr>
          <p:cNvPr id="11" name="TextBox 11"/>
          <p:cNvSpPr txBox="1"/>
          <p:nvPr/>
        </p:nvSpPr>
        <p:spPr>
          <a:xfrm>
            <a:off x="12061833" y="287655"/>
            <a:ext cx="5178417" cy="405765"/>
          </a:xfrm>
          <a:prstGeom prst="rect">
            <a:avLst/>
          </a:prstGeom>
        </p:spPr>
        <p:txBody>
          <a:bodyPr lIns="0" tIns="0" rIns="0" bIns="0" rtlCol="0" anchor="t">
            <a:spAutoFit/>
          </a:bodyPr>
          <a:lstStyle/>
          <a:p>
            <a:pPr algn="r">
              <a:lnSpc>
                <a:spcPts val="3359"/>
              </a:lnSpc>
            </a:pPr>
            <a:r>
              <a:rPr lang="en-US" sz="2400">
                <a:solidFill>
                  <a:srgbClr val="FFFFFF"/>
                </a:solidFill>
                <a:latin typeface="Lato"/>
              </a:rPr>
              <a:t>Date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BD047BCFB86A4186CA5C31B7473EC0" ma:contentTypeVersion="4" ma:contentTypeDescription="Create a new document." ma:contentTypeScope="" ma:versionID="3d712ae81d2b7dca4d660210eed900ea">
  <xsd:schema xmlns:xsd="http://www.w3.org/2001/XMLSchema" xmlns:xs="http://www.w3.org/2001/XMLSchema" xmlns:p="http://schemas.microsoft.com/office/2006/metadata/properties" xmlns:ns2="6fb380f6-13fb-4fa6-bbda-ced3d76e8c7d" targetNamespace="http://schemas.microsoft.com/office/2006/metadata/properties" ma:root="true" ma:fieldsID="a66282b2056305be45a774e473623ad2" ns2:_="">
    <xsd:import namespace="6fb380f6-13fb-4fa6-bbda-ced3d76e8c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380f6-13fb-4fa6-bbda-ced3d76e8c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4F7F68-9E28-4045-8324-DE82E3398AAD}">
  <ds:schemaRefs>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www.w3.org/XML/1998/namespace"/>
    <ds:schemaRef ds:uri="6fb380f6-13fb-4fa6-bbda-ced3d76e8c7d"/>
    <ds:schemaRef ds:uri="http://purl.org/dc/dcmitype/"/>
  </ds:schemaRefs>
</ds:datastoreItem>
</file>

<file path=customXml/itemProps2.xml><?xml version="1.0" encoding="utf-8"?>
<ds:datastoreItem xmlns:ds="http://schemas.openxmlformats.org/officeDocument/2006/customXml" ds:itemID="{DBF77870-812E-41C3-877E-1500F6122A9E}">
  <ds:schemaRefs>
    <ds:schemaRef ds:uri="http://schemas.microsoft.com/sharepoint/v3/contenttype/forms"/>
  </ds:schemaRefs>
</ds:datastoreItem>
</file>

<file path=customXml/itemProps3.xml><?xml version="1.0" encoding="utf-8"?>
<ds:datastoreItem xmlns:ds="http://schemas.openxmlformats.org/officeDocument/2006/customXml" ds:itemID="{03B0ECF5-2072-42B5-8155-1C336FE2E220}">
  <ds:schemaRefs>
    <ds:schemaRef ds:uri="6fb380f6-13fb-4fa6-bbda-ced3d76e8c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175</Words>
  <Application>Microsoft Office PowerPoint</Application>
  <PresentationFormat>Custom</PresentationFormat>
  <Paragraphs>26</Paragraphs>
  <Slides>5</Slides>
  <Notes>2</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 Slide Deck</dc:title>
  <dc:creator>Dani Delaloye</dc:creator>
  <cp:lastModifiedBy>Caitlin Fischer</cp:lastModifiedBy>
  <cp:revision>5</cp:revision>
  <dcterms:created xsi:type="dcterms:W3CDTF">2006-08-16T00:00:00Z</dcterms:created>
  <dcterms:modified xsi:type="dcterms:W3CDTF">2023-06-12T13:35:25Z</dcterms:modified>
  <dc:identifier>DAFE555vfqY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avedOnce">
    <vt:lpwstr>true</vt:lpwstr>
  </property>
  <property fmtid="{D5CDD505-2E9C-101B-9397-08002B2CF9AE}" pid="3" name="ContentTypeId">
    <vt:lpwstr>0x0101007EBD047BCFB86A4186CA5C31B7473EC0</vt:lpwstr>
  </property>
</Properties>
</file>